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90" r:id="rId7"/>
    <p:sldId id="291" r:id="rId8"/>
    <p:sldId id="292" r:id="rId9"/>
    <p:sldId id="293" r:id="rId10"/>
    <p:sldId id="294" r:id="rId11"/>
    <p:sldId id="282" r:id="rId12"/>
    <p:sldId id="295" r:id="rId13"/>
    <p:sldId id="283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69" d="100"/>
          <a:sy n="69" d="100"/>
        </p:scale>
        <p:origin x="256" y="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1C1FB-4CEC-4FF8-A335-DC26106F7F30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F53BE-906C-480C-826E-C01C03D400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545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EBF973-861F-2D1E-635F-B10F52E92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7"/>
            <a:ext cx="4495800" cy="107256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E4F6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99320" y="7225817"/>
            <a:ext cx="1282704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3200" dirty="0">
                <a:latin typeface="Century Gothic" panose="020B0502020202020204" pitchFamily="34" charset="0"/>
              </a:rPr>
              <a:t>WELCOME</a:t>
            </a:r>
          </a:p>
          <a:p>
            <a:pPr algn="ctr"/>
            <a:r>
              <a:rPr lang="en-GB" sz="3200" dirty="0">
                <a:latin typeface="Century Gothic" panose="020B0502020202020204" pitchFamily="34" charset="0"/>
              </a:rPr>
              <a:t>To this Cyber Advisor (Cyber Essentials)</a:t>
            </a:r>
          </a:p>
          <a:p>
            <a:pPr algn="ctr"/>
            <a:r>
              <a:rPr lang="en-GB" sz="3200" dirty="0">
                <a:latin typeface="Century Gothic" panose="020B0502020202020204" pitchFamily="34" charset="0"/>
              </a:rPr>
              <a:t>Assessment Centre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0508" y="9600247"/>
            <a:ext cx="3857625" cy="338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099" dirty="0">
                <a:solidFill>
                  <a:srgbClr val="ED6E23"/>
                </a:solidFill>
                <a:latin typeface="Century Gothic" panose="020B0502020202020204" pitchFamily="34" charset="0"/>
              </a:rPr>
              <a:t>March 2023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C123DC0-0331-D546-4D86-4B43DF1DF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20" y="1967017"/>
            <a:ext cx="11495314" cy="463096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B59DFA2-7A11-73FE-A7CB-FD1258E9A6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69188" y="445778"/>
            <a:ext cx="3080584" cy="15402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37A02A-503D-22EA-911F-57D0E8D04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5800" cy="1072569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90798" y="4312429"/>
            <a:ext cx="13106400" cy="2088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300" dirty="0">
                <a:solidFill>
                  <a:srgbClr val="2FA6AC"/>
                </a:solidFill>
                <a:latin typeface="Century Gothic" panose="020B0502020202020204" pitchFamily="34" charset="0"/>
              </a:rPr>
              <a:t>GOOD LUCK</a:t>
            </a:r>
          </a:p>
          <a:p>
            <a:pPr algn="ctr">
              <a:lnSpc>
                <a:spcPts val="5599"/>
              </a:lnSpc>
            </a:pPr>
            <a:r>
              <a:rPr lang="en-US" sz="3999" spc="300" dirty="0">
                <a:solidFill>
                  <a:srgbClr val="2FA6AC"/>
                </a:solidFill>
                <a:latin typeface="Century Gothic" panose="020B0502020202020204" pitchFamily="34" charset="0"/>
              </a:rPr>
              <a:t>From everyone at The Cyber Scheme</a:t>
            </a:r>
          </a:p>
          <a:p>
            <a:pPr>
              <a:lnSpc>
                <a:spcPts val="5599"/>
              </a:lnSpc>
            </a:pPr>
            <a:r>
              <a:rPr lang="en-US" sz="3999" spc="799" dirty="0">
                <a:solidFill>
                  <a:srgbClr val="504C44"/>
                </a:solidFill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E4F6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4BA51A46-4CFD-C746-5BB8-24A733882E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69188" y="445778"/>
            <a:ext cx="3080584" cy="1540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86100" y="5362847"/>
            <a:ext cx="1344385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Century Gothic"/>
                <a:ea typeface="Calibri" panose="020F0502020204030204" pitchFamily="34" charset="0"/>
                <a:cs typeface="Times New Roman (Body CS)"/>
              </a:rPr>
              <a:t> </a:t>
            </a:r>
            <a:endParaRPr lang="en-GB" sz="2000" b="1" dirty="0">
              <a:solidFill>
                <a:srgbClr val="4BACC6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9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443AFD-0957-AA12-673B-4CC41A0F8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7"/>
            <a:ext cx="4495800" cy="1072569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69188" y="445778"/>
            <a:ext cx="3080584" cy="15402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421981" y="2153525"/>
            <a:ext cx="9244012" cy="6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300" dirty="0">
                <a:solidFill>
                  <a:srgbClr val="2FA6AC"/>
                </a:solidFill>
                <a:latin typeface="Century Gothic" panose="020B0502020202020204" pitchFamily="34" charset="0"/>
              </a:rPr>
              <a:t>Housekeeping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E4F6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  <p:pic>
        <p:nvPicPr>
          <p:cNvPr id="16" name="Graphic 15" descr="Toilet with solid fill">
            <a:extLst>
              <a:ext uri="{FF2B5EF4-FFF2-40B4-BE49-F238E27FC236}">
                <a16:creationId xmlns:a16="http://schemas.microsoft.com/office/drawing/2014/main" id="{81ED0CF5-2A4E-622E-E561-65E461D84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2889" y="3243102"/>
            <a:ext cx="4558529" cy="4558529"/>
          </a:xfrm>
          <a:prstGeom prst="rect">
            <a:avLst/>
          </a:prstGeom>
        </p:spPr>
      </p:pic>
      <p:pic>
        <p:nvPicPr>
          <p:cNvPr id="17" name="Graphic 16" descr="Firefighter female with solid fill">
            <a:extLst>
              <a:ext uri="{FF2B5EF4-FFF2-40B4-BE49-F238E27FC236}">
                <a16:creationId xmlns:a16="http://schemas.microsoft.com/office/drawing/2014/main" id="{46671975-550E-EE2E-4794-742013236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8083" y="3458126"/>
            <a:ext cx="4128479" cy="4128479"/>
          </a:xfrm>
          <a:prstGeom prst="rect">
            <a:avLst/>
          </a:prstGeom>
        </p:spPr>
      </p:pic>
      <p:pic>
        <p:nvPicPr>
          <p:cNvPr id="18" name="Graphic 17" descr="Tea with solid fill">
            <a:extLst>
              <a:ext uri="{FF2B5EF4-FFF2-40B4-BE49-F238E27FC236}">
                <a16:creationId xmlns:a16="http://schemas.microsoft.com/office/drawing/2014/main" id="{EA47C7CC-DEEA-1733-8D97-4AF2A9E8D2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43227" y="2682016"/>
            <a:ext cx="4799102" cy="47991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443AFD-0957-AA12-673B-4CC41A0F8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7"/>
            <a:ext cx="4495800" cy="1072569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69188" y="445778"/>
            <a:ext cx="3080584" cy="15402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370221" y="4345944"/>
            <a:ext cx="8413926" cy="1703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300" dirty="0">
                <a:solidFill>
                  <a:srgbClr val="2FA6AC"/>
                </a:solidFill>
                <a:latin typeface="Century Gothic" panose="020B0502020202020204" pitchFamily="34" charset="0"/>
              </a:rPr>
              <a:t>Two Halves:</a:t>
            </a:r>
          </a:p>
          <a:p>
            <a:pPr algn="ctr"/>
            <a:r>
              <a:rPr lang="en-GB" sz="3200" dirty="0">
                <a:latin typeface="Century Gothic" panose="020B0502020202020204" pitchFamily="34" charset="0"/>
              </a:rPr>
              <a:t>Assessment Platform</a:t>
            </a:r>
          </a:p>
          <a:p>
            <a:pPr algn="ctr"/>
            <a:r>
              <a:rPr lang="en-GB" sz="3200" dirty="0">
                <a:latin typeface="Century Gothic" panose="020B0502020202020204" pitchFamily="34" charset="0"/>
              </a:rPr>
              <a:t>Discussion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E4F6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  <p:pic>
        <p:nvPicPr>
          <p:cNvPr id="5" name="Picture 4" descr="A group of people holding umbrellas&#10;&#10;Description automatically generated with medium confidence">
            <a:extLst>
              <a:ext uri="{FF2B5EF4-FFF2-40B4-BE49-F238E27FC236}">
                <a16:creationId xmlns:a16="http://schemas.microsoft.com/office/drawing/2014/main" id="{35F65CEA-692A-9EE5-0308-0AB537880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3941789"/>
            <a:ext cx="5777933" cy="44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4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443AFD-0957-AA12-673B-4CC41A0F8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7"/>
            <a:ext cx="4495800" cy="1072569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69188" y="445778"/>
            <a:ext cx="3080584" cy="15402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370221" y="4345944"/>
            <a:ext cx="8413926" cy="4113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Scenario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Multiple choice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Short form answer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can use 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Must quote the references used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No Instant messaging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No social media</a:t>
            </a:r>
          </a:p>
          <a:p>
            <a:pPr algn="ctr">
              <a:lnSpc>
                <a:spcPts val="5599"/>
              </a:lnSpc>
            </a:pPr>
            <a:endParaRPr lang="en-GB" sz="3200" dirty="0">
              <a:latin typeface="Century Gothic" panose="020B0502020202020204" pitchFamily="34" charset="0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E4F6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  <p:sp>
        <p:nvSpPr>
          <p:cNvPr id="3" name="TextBox 11">
            <a:extLst>
              <a:ext uri="{FF2B5EF4-FFF2-40B4-BE49-F238E27FC236}">
                <a16:creationId xmlns:a16="http://schemas.microsoft.com/office/drawing/2014/main" id="{08FC7AF2-77F0-6DCA-D7B9-51A2EAA1CC8D}"/>
              </a:ext>
            </a:extLst>
          </p:cNvPr>
          <p:cNvSpPr txBox="1"/>
          <p:nvPr/>
        </p:nvSpPr>
        <p:spPr>
          <a:xfrm>
            <a:off x="3202321" y="2278678"/>
            <a:ext cx="12335799" cy="1370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300" dirty="0">
                <a:solidFill>
                  <a:srgbClr val="2FA6AC"/>
                </a:solidFill>
                <a:latin typeface="Century Gothic" panose="020B0502020202020204" pitchFamily="34" charset="0"/>
              </a:rPr>
              <a:t>Part One: </a:t>
            </a:r>
          </a:p>
          <a:p>
            <a:pPr algn="ctr">
              <a:lnSpc>
                <a:spcPts val="5599"/>
              </a:lnSpc>
            </a:pPr>
            <a:r>
              <a:rPr lang="en-US" sz="3999" spc="300" dirty="0">
                <a:solidFill>
                  <a:srgbClr val="2FA6AC"/>
                </a:solidFill>
                <a:latin typeface="Century Gothic" panose="020B0502020202020204" pitchFamily="34" charset="0"/>
              </a:rPr>
              <a:t>Multiple choice and short form (two hours)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A143F2-FE6F-911D-5DC7-C7B2A51C6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3941789"/>
            <a:ext cx="5777933" cy="43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58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443AFD-0957-AA12-673B-4CC41A0F8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7"/>
            <a:ext cx="4495800" cy="10725694"/>
          </a:xfrm>
          <a:prstGeom prst="rect">
            <a:avLst/>
          </a:prstGeom>
        </p:spPr>
      </p:pic>
      <p:pic>
        <p:nvPicPr>
          <p:cNvPr id="5" name="CA Intro V2">
            <a:hlinkClick r:id="" action="ppaction://media"/>
            <a:extLst>
              <a:ext uri="{FF2B5EF4-FFF2-40B4-BE49-F238E27FC236}">
                <a16:creationId xmlns:a16="http://schemas.microsoft.com/office/drawing/2014/main" id="{B72A1F2E-7DEC-16E7-8242-553058CF2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3679" y="2203062"/>
            <a:ext cx="12192000" cy="705523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69188" y="445778"/>
            <a:ext cx="3080584" cy="154029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E4F6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46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443AFD-0957-AA12-673B-4CC41A0F8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7"/>
            <a:ext cx="4495800" cy="1072569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69188" y="445778"/>
            <a:ext cx="3080584" cy="15402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370221" y="4345944"/>
            <a:ext cx="8413926" cy="1857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Explore the answers you have given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Test consultancy skills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Recording the discussion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E4F6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  <p:sp>
        <p:nvSpPr>
          <p:cNvPr id="3" name="TextBox 11">
            <a:extLst>
              <a:ext uri="{FF2B5EF4-FFF2-40B4-BE49-F238E27FC236}">
                <a16:creationId xmlns:a16="http://schemas.microsoft.com/office/drawing/2014/main" id="{08FC7AF2-77F0-6DCA-D7B9-51A2EAA1CC8D}"/>
              </a:ext>
            </a:extLst>
          </p:cNvPr>
          <p:cNvSpPr txBox="1"/>
          <p:nvPr/>
        </p:nvSpPr>
        <p:spPr>
          <a:xfrm>
            <a:off x="3202321" y="2278678"/>
            <a:ext cx="12335799" cy="1370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300" dirty="0">
                <a:solidFill>
                  <a:srgbClr val="2FA6AC"/>
                </a:solidFill>
                <a:latin typeface="Century Gothic" panose="020B0502020202020204" pitchFamily="34" charset="0"/>
              </a:rPr>
              <a:t>Part Two: </a:t>
            </a:r>
          </a:p>
          <a:p>
            <a:pPr algn="ctr">
              <a:lnSpc>
                <a:spcPts val="5599"/>
              </a:lnSpc>
            </a:pPr>
            <a:r>
              <a:rPr lang="en-US" sz="3999" spc="300" dirty="0">
                <a:solidFill>
                  <a:srgbClr val="2FA6AC"/>
                </a:solidFill>
                <a:latin typeface="Century Gothic" panose="020B0502020202020204" pitchFamily="34" charset="0"/>
              </a:rPr>
              <a:t>Discussion(20-30 minutes)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1D4FC9C8-944C-948B-30A5-954E18C76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99" y="3941789"/>
            <a:ext cx="5953021" cy="44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88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443AFD-0957-AA12-673B-4CC41A0F8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7"/>
            <a:ext cx="4495800" cy="1072569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69188" y="445778"/>
            <a:ext cx="3080584" cy="15402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370221" y="4345944"/>
            <a:ext cx="8413926" cy="564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entury Gothic" panose="020B0502020202020204" pitchFamily="34" charset="0"/>
              </a:rPr>
              <a:t>If you need extra time, please let us know.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E4F6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  <p:sp>
        <p:nvSpPr>
          <p:cNvPr id="3" name="TextBox 11">
            <a:extLst>
              <a:ext uri="{FF2B5EF4-FFF2-40B4-BE49-F238E27FC236}">
                <a16:creationId xmlns:a16="http://schemas.microsoft.com/office/drawing/2014/main" id="{08FC7AF2-77F0-6DCA-D7B9-51A2EAA1CC8D}"/>
              </a:ext>
            </a:extLst>
          </p:cNvPr>
          <p:cNvSpPr txBox="1"/>
          <p:nvPr/>
        </p:nvSpPr>
        <p:spPr>
          <a:xfrm>
            <a:off x="2976098" y="2383009"/>
            <a:ext cx="12335799" cy="652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300" dirty="0">
                <a:solidFill>
                  <a:srgbClr val="2FA6AC"/>
                </a:solidFill>
                <a:latin typeface="Century Gothic" panose="020B0502020202020204" pitchFamily="34" charset="0"/>
              </a:rPr>
              <a:t>Extra Time</a:t>
            </a:r>
          </a:p>
        </p:txBody>
      </p:sp>
      <p:pic>
        <p:nvPicPr>
          <p:cNvPr id="6" name="Picture 5" descr="Chart&#10;&#10;Description automatically generated with low confidence">
            <a:extLst>
              <a:ext uri="{FF2B5EF4-FFF2-40B4-BE49-F238E27FC236}">
                <a16:creationId xmlns:a16="http://schemas.microsoft.com/office/drawing/2014/main" id="{EAF7046D-43C0-A8B4-4DBD-09674D563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99" y="3946598"/>
            <a:ext cx="5953021" cy="44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62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443AFD-0957-AA12-673B-4CC41A0F8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3" y="-163074"/>
            <a:ext cx="4495800" cy="1072569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69188" y="445778"/>
            <a:ext cx="3080584" cy="15402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08314" y="2153525"/>
            <a:ext cx="15234557" cy="652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300" dirty="0">
                <a:solidFill>
                  <a:srgbClr val="2FA6AC"/>
                </a:solidFill>
                <a:latin typeface="Century Gothic" panose="020B0502020202020204" pitchFamily="34" charset="0"/>
              </a:rPr>
              <a:t>General Information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E4F6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E0B8FC-D5EA-5772-2512-1F1B57D6A40E}"/>
              </a:ext>
            </a:extLst>
          </p:cNvPr>
          <p:cNvSpPr txBox="1"/>
          <p:nvPr/>
        </p:nvSpPr>
        <p:spPr>
          <a:xfrm>
            <a:off x="2193528" y="3549511"/>
            <a:ext cx="14249343" cy="4534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entury Gothic" panose="020B0502020202020204" pitchFamily="34" charset="0"/>
              </a:rPr>
              <a:t>Please make sure phones are on silent, you won’t be able to answer calls or texts.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entury Gothic" panose="020B0502020202020204" pitchFamily="34" charset="0"/>
              </a:rPr>
              <a:t>You will be able to leave the room to visit the toilets or get a drink – but you will need to leave behind your: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Mobile phone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Tablet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PC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Bag</a:t>
            </a:r>
          </a:p>
        </p:txBody>
      </p:sp>
    </p:spTree>
    <p:extLst>
      <p:ext uri="{BB962C8B-B14F-4D97-AF65-F5344CB8AC3E}">
        <p14:creationId xmlns:p14="http://schemas.microsoft.com/office/powerpoint/2010/main" val="132250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443AFD-0957-AA12-673B-4CC41A0F8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3" y="-163074"/>
            <a:ext cx="4495800" cy="1072569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69188" y="445778"/>
            <a:ext cx="3080584" cy="15402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08314" y="2153525"/>
            <a:ext cx="15234557" cy="652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300" dirty="0">
                <a:solidFill>
                  <a:srgbClr val="2FA6AC"/>
                </a:solidFill>
                <a:latin typeface="Century Gothic" panose="020B0502020202020204" pitchFamily="34" charset="0"/>
              </a:rPr>
              <a:t>When Finished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3E4F6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6"/>
                </a:lnSpc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E0B8FC-D5EA-5772-2512-1F1B57D6A40E}"/>
              </a:ext>
            </a:extLst>
          </p:cNvPr>
          <p:cNvSpPr txBox="1"/>
          <p:nvPr/>
        </p:nvSpPr>
        <p:spPr>
          <a:xfrm>
            <a:off x="2193528" y="3549511"/>
            <a:ext cx="14249343" cy="2595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You can leave after discussion, please take all belongings with you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You will receive results within one week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Please complete the questionnaire when you receive it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917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05CB86B95FB344939DA37C409F86C0" ma:contentTypeVersion="4" ma:contentTypeDescription="Create a new document." ma:contentTypeScope="" ma:versionID="f8f59ce35d59a92c4762fe7ca80f7e03">
  <xsd:schema xmlns:xsd="http://www.w3.org/2001/XMLSchema" xmlns:xs="http://www.w3.org/2001/XMLSchema" xmlns:p="http://schemas.microsoft.com/office/2006/metadata/properties" xmlns:ns2="30e19c97-c123-4a45-ad09-a1c41e1a2178" xmlns:ns3="f33daf2e-aa54-4a1f-87b6-a914d8e7a419" targetNamespace="http://schemas.microsoft.com/office/2006/metadata/properties" ma:root="true" ma:fieldsID="97fa69ccdb870f8901b5710913729530" ns2:_="" ns3:_="">
    <xsd:import namespace="30e19c97-c123-4a45-ad09-a1c41e1a2178"/>
    <xsd:import namespace="f33daf2e-aa54-4a1f-87b6-a914d8e7a4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e19c97-c123-4a45-ad09-a1c41e1a2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3daf2e-aa54-4a1f-87b6-a914d8e7a41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62B274-8A8C-443C-B3B9-6839F4FAEA41}">
  <ds:schemaRefs>
    <ds:schemaRef ds:uri="http://purl.org/dc/dcmitype/"/>
    <ds:schemaRef ds:uri="30e19c97-c123-4a45-ad09-a1c41e1a2178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f33daf2e-aa54-4a1f-87b6-a914d8e7a419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7F5D9F3-6242-40DC-AE47-5822073C9479}">
  <ds:schemaRefs>
    <ds:schemaRef ds:uri="30e19c97-c123-4a45-ad09-a1c41e1a2178"/>
    <ds:schemaRef ds:uri="f33daf2e-aa54-4a1f-87b6-a914d8e7a4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D94ABD-B02A-41EB-BA69-2AE7AA97EE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12961</TotalTime>
  <Words>176</Words>
  <Application>Microsoft Macintosh PowerPoint</Application>
  <PresentationFormat>Custom</PresentationFormat>
  <Paragraphs>39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Century Gothic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Debi McCormack</cp:lastModifiedBy>
  <cp:revision>9</cp:revision>
  <dcterms:created xsi:type="dcterms:W3CDTF">2006-08-16T00:00:00Z</dcterms:created>
  <dcterms:modified xsi:type="dcterms:W3CDTF">2023-03-28T11:46:35Z</dcterms:modified>
  <dc:identifier>DAFTmXqUa0c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0x0101008D05CB86B95FB344939DA37C409F86C0</vt:lpwstr>
  </property>
</Properties>
</file>